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4" r:id="rId3"/>
    <p:sldId id="275" r:id="rId4"/>
    <p:sldId id="281" r:id="rId5"/>
    <p:sldId id="283" r:id="rId6"/>
    <p:sldId id="285" r:id="rId7"/>
    <p:sldId id="289" r:id="rId8"/>
    <p:sldId id="288" r:id="rId9"/>
    <p:sldId id="286" r:id="rId10"/>
    <p:sldId id="291" r:id="rId11"/>
    <p:sldId id="284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78" r:id="rId22"/>
    <p:sldId id="276" r:id="rId23"/>
    <p:sldId id="279" r:id="rId24"/>
    <p:sldId id="280" r:id="rId25"/>
    <p:sldId id="277" r:id="rId26"/>
    <p:sldId id="27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99" autoAdjust="0"/>
  </p:normalViewPr>
  <p:slideViewPr>
    <p:cSldViewPr>
      <p:cViewPr varScale="1">
        <p:scale>
          <a:sx n="83" d="100"/>
          <a:sy n="83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BEA29-6CC2-465F-BDF4-9DEF2D700EF4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AB03-DC44-4F1D-8543-78B72284D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grade</a:t>
            </a:r>
            <a:r>
              <a:rPr lang="en-US" baseline="0" dirty="0" smtClean="0"/>
              <a:t> – sweet smell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thread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0.1mm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233 workers worked</a:t>
            </a:r>
            <a:r>
              <a:rPr lang="en-US" baseline="0" dirty="0" smtClean="0"/>
              <a:t> in the process where </a:t>
            </a:r>
            <a:r>
              <a:rPr lang="en-US" baseline="0" dirty="0" err="1" smtClean="0"/>
              <a:t>CS2</a:t>
            </a:r>
            <a:r>
              <a:rPr lang="en-US" baseline="0" dirty="0" smtClean="0"/>
              <a:t> was used.  174 worked at the company, but not in processing and were not exposed.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233 workers worked</a:t>
            </a:r>
            <a:r>
              <a:rPr lang="en-US" baseline="0" dirty="0" smtClean="0"/>
              <a:t> in the process where </a:t>
            </a:r>
            <a:r>
              <a:rPr lang="en-US" baseline="0" dirty="0" err="1" smtClean="0"/>
              <a:t>CS2</a:t>
            </a:r>
            <a:r>
              <a:rPr lang="en-US" baseline="0" dirty="0" smtClean="0"/>
              <a:t> was used.  174 worked at the company, but not in processing and were </a:t>
            </a:r>
            <a:r>
              <a:rPr lang="en-US" baseline="0" smtClean="0"/>
              <a:t>not exposed.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</a:t>
            </a:r>
            <a:r>
              <a:rPr lang="en-US" baseline="0" dirty="0" smtClean="0"/>
              <a:t> were exposed to 15-35 ppm during the </a:t>
            </a:r>
            <a:r>
              <a:rPr lang="en-US" baseline="0" dirty="0" err="1" smtClean="0"/>
              <a:t>1950s</a:t>
            </a:r>
            <a:r>
              <a:rPr lang="en-US" baseline="0" dirty="0" smtClean="0"/>
              <a:t> &amp; 5-</a:t>
            </a:r>
            <a:r>
              <a:rPr lang="en-US" baseline="0" dirty="0" err="1" smtClean="0"/>
              <a:t>15ppm</a:t>
            </a:r>
            <a:r>
              <a:rPr lang="en-US" baseline="0" dirty="0" smtClean="0"/>
              <a:t>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</a:t>
            </a:r>
            <a:r>
              <a:rPr lang="en-US" baseline="0" dirty="0" smtClean="0"/>
              <a:t> were exposed to 15-35 ppm during the </a:t>
            </a:r>
            <a:r>
              <a:rPr lang="en-US" baseline="0" dirty="0" err="1" smtClean="0"/>
              <a:t>1950s</a:t>
            </a:r>
            <a:r>
              <a:rPr lang="en-US" baseline="0" dirty="0" smtClean="0"/>
              <a:t> &amp; 5-</a:t>
            </a:r>
            <a:r>
              <a:rPr lang="en-US" baseline="0" dirty="0" err="1" smtClean="0"/>
              <a:t>15ppm</a:t>
            </a:r>
            <a:r>
              <a:rPr lang="en-US" baseline="0" dirty="0" smtClean="0"/>
              <a:t>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</a:t>
            </a:r>
            <a:r>
              <a:rPr lang="en-US" baseline="0" dirty="0" smtClean="0"/>
              <a:t> were exposed to 15-35 ppm during the </a:t>
            </a:r>
            <a:r>
              <a:rPr lang="en-US" baseline="0" dirty="0" err="1" smtClean="0"/>
              <a:t>1950s</a:t>
            </a:r>
            <a:r>
              <a:rPr lang="en-US" baseline="0" dirty="0" smtClean="0"/>
              <a:t> &amp; 5-</a:t>
            </a:r>
            <a:r>
              <a:rPr lang="en-US" baseline="0" dirty="0" err="1" smtClean="0"/>
              <a:t>15ppm</a:t>
            </a:r>
            <a:r>
              <a:rPr lang="en-US" baseline="0" dirty="0" smtClean="0"/>
              <a:t>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AB03-DC44-4F1D-8543-78B72284D4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9662-BE56-4947-90FF-89AA8CE9DCF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0693-1EBB-4475-827B-2EE5AB039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5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sdr.cdc.gov/toxprofiles/tp.asp?id=474&amp;tid=8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Hendrickson,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3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54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5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Exposure:</a:t>
            </a:r>
          </a:p>
          <a:p>
            <a:pPr lvl="1"/>
            <a:r>
              <a:rPr lang="en-US" dirty="0" smtClean="0"/>
              <a:t>Inhalational</a:t>
            </a:r>
          </a:p>
          <a:p>
            <a:pPr lvl="1"/>
            <a:r>
              <a:rPr lang="en-US" dirty="0" smtClean="0"/>
              <a:t>Dermal</a:t>
            </a:r>
          </a:p>
          <a:p>
            <a:r>
              <a:rPr lang="en-US" dirty="0" smtClean="0"/>
              <a:t>Environmental – small amounts</a:t>
            </a:r>
          </a:p>
          <a:p>
            <a:pPr lvl="1"/>
            <a:r>
              <a:rPr lang="en-US" dirty="0" smtClean="0"/>
              <a:t>Volcanic eruptions</a:t>
            </a:r>
          </a:p>
          <a:p>
            <a:pPr lvl="1"/>
            <a:r>
              <a:rPr lang="en-US" dirty="0" smtClean="0"/>
              <a:t>Marshes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0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Toxicity – acute exposure (accident)</a:t>
            </a:r>
          </a:p>
          <a:p>
            <a:pPr lvl="1"/>
            <a:r>
              <a:rPr lang="en-US" dirty="0" smtClean="0"/>
              <a:t>Pulmonary/mucosal irritant</a:t>
            </a:r>
          </a:p>
          <a:p>
            <a:pPr lvl="1"/>
            <a:r>
              <a:rPr lang="en-US" dirty="0" smtClean="0"/>
              <a:t>CNS depression </a:t>
            </a:r>
          </a:p>
          <a:p>
            <a:pPr lvl="2"/>
            <a:r>
              <a:rPr lang="en-US" dirty="0" err="1" smtClean="0"/>
              <a:t>Kamat</a:t>
            </a:r>
            <a:r>
              <a:rPr lang="en-US" dirty="0" smtClean="0"/>
              <a:t> SR. 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 err="1" smtClean="0"/>
              <a:t>Engin</a:t>
            </a:r>
            <a:r>
              <a:rPr lang="en-US" dirty="0" smtClean="0"/>
              <a:t> World 1994; 29: 107-111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Toxicity – chronic exposure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Accelerated </a:t>
            </a:r>
            <a:r>
              <a:rPr lang="en-US" dirty="0" err="1" smtClean="0">
                <a:solidFill>
                  <a:srgbClr val="FFFF00"/>
                </a:solidFill>
              </a:rPr>
              <a:t>atherogenesis</a:t>
            </a:r>
            <a:r>
              <a:rPr lang="en-US" dirty="0" smtClean="0"/>
              <a:t>, CAD, angina, MI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233 exposed VR worker &amp; 174 non-exposed</a:t>
            </a:r>
          </a:p>
          <a:p>
            <a:pPr lvl="1"/>
            <a:r>
              <a:rPr lang="en-US" dirty="0" smtClean="0"/>
              <a:t>Control=561 deaths of local men w/o exposure</a:t>
            </a:r>
          </a:p>
          <a:p>
            <a:pPr lvl="1"/>
            <a:r>
              <a:rPr lang="en-US" dirty="0" smtClean="0"/>
              <a:t>Also looked at CV death rate of workers by their jobs within the factory who had &gt; 10 years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849563"/>
            <a:ext cx="7986713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3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85800"/>
            <a:ext cx="2971799" cy="449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% of deaths from CVD: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42%</a:t>
            </a:r>
            <a:r>
              <a:rPr lang="en-US" dirty="0" smtClean="0"/>
              <a:t> rayon process</a:t>
            </a:r>
            <a:r>
              <a:rPr lang="en-US" dirty="0"/>
              <a:t> </a:t>
            </a:r>
            <a:r>
              <a:rPr lang="en-US" dirty="0" smtClean="0"/>
              <a:t>workers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24%</a:t>
            </a:r>
            <a:r>
              <a:rPr lang="en-US" dirty="0" smtClean="0"/>
              <a:t> other rayon workers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17%</a:t>
            </a:r>
            <a:r>
              <a:rPr lang="en-US" dirty="0" smtClean="0"/>
              <a:t> local males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590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r="4623" b="29524"/>
          <a:stretch/>
        </p:blipFill>
        <p:spPr bwMode="auto">
          <a:xfrm>
            <a:off x="-30480" y="1360167"/>
            <a:ext cx="8991600" cy="541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4251" y="3124200"/>
            <a:ext cx="1802137" cy="3505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Toxicity – chronic exposure</a:t>
            </a:r>
          </a:p>
          <a:p>
            <a:pPr lvl="1"/>
            <a:r>
              <a:rPr lang="en-US" dirty="0" smtClean="0"/>
              <a:t>Accelerated </a:t>
            </a:r>
            <a:r>
              <a:rPr lang="en-US" dirty="0" err="1" smtClean="0"/>
              <a:t>atherogenesis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CAD, angina, MI</a:t>
            </a:r>
          </a:p>
          <a:p>
            <a:pPr lvl="2"/>
            <a:r>
              <a:rPr lang="en-US" sz="1700" dirty="0" err="1"/>
              <a:t>Balcarova</a:t>
            </a:r>
            <a:r>
              <a:rPr lang="en-US" sz="1700" dirty="0"/>
              <a:t> O, </a:t>
            </a:r>
            <a:r>
              <a:rPr lang="en-US" sz="1700" dirty="0" err="1"/>
              <a:t>Halik</a:t>
            </a:r>
            <a:r>
              <a:rPr lang="en-US" sz="1700" dirty="0"/>
              <a:t> J. 1991. </a:t>
            </a:r>
            <a:r>
              <a:rPr lang="en-US" sz="1700" dirty="0" err="1" smtClean="0"/>
              <a:t>Sci</a:t>
            </a:r>
            <a:r>
              <a:rPr lang="en-US" sz="1700" dirty="0" smtClean="0"/>
              <a:t> </a:t>
            </a:r>
            <a:r>
              <a:rPr lang="en-US" sz="1700" dirty="0"/>
              <a:t>Total Environ 101(l-2): 97-99. </a:t>
            </a:r>
            <a:endParaRPr lang="en-US" sz="1700" dirty="0" smtClean="0"/>
          </a:p>
          <a:p>
            <a:pPr lvl="2"/>
            <a:r>
              <a:rPr lang="en-US" sz="1700" dirty="0" err="1"/>
              <a:t>Hernberg</a:t>
            </a:r>
            <a:r>
              <a:rPr lang="en-US" sz="1700" dirty="0"/>
              <a:t> S, </a:t>
            </a:r>
            <a:r>
              <a:rPr lang="en-US" sz="1700" dirty="0" err="1"/>
              <a:t>Nordman</a:t>
            </a:r>
            <a:r>
              <a:rPr lang="en-US" sz="1700" dirty="0"/>
              <a:t> CH, </a:t>
            </a:r>
            <a:r>
              <a:rPr lang="en-US" sz="1700" dirty="0" err="1"/>
              <a:t>Partanen</a:t>
            </a:r>
            <a:r>
              <a:rPr lang="en-US" sz="1700" dirty="0"/>
              <a:t> T, et al. 1971. </a:t>
            </a:r>
            <a:r>
              <a:rPr lang="en-US" sz="1700" dirty="0" smtClean="0"/>
              <a:t>Work </a:t>
            </a:r>
            <a:r>
              <a:rPr lang="en-US" sz="1700" dirty="0"/>
              <a:t>Environ Health 8:11-16. </a:t>
            </a:r>
          </a:p>
          <a:p>
            <a:pPr lvl="2"/>
            <a:r>
              <a:rPr lang="en-US" sz="1700" dirty="0" err="1" smtClean="0"/>
              <a:t>Hernberg</a:t>
            </a:r>
            <a:r>
              <a:rPr lang="en-US" sz="1700" dirty="0" smtClean="0"/>
              <a:t> </a:t>
            </a:r>
            <a:r>
              <a:rPr lang="en-US" sz="1700" dirty="0"/>
              <a:t>S, </a:t>
            </a:r>
            <a:r>
              <a:rPr lang="en-US" sz="1700" dirty="0" err="1"/>
              <a:t>Nurminen</a:t>
            </a:r>
            <a:r>
              <a:rPr lang="en-US" sz="1700" dirty="0"/>
              <a:t> M, </a:t>
            </a:r>
            <a:r>
              <a:rPr lang="en-US" sz="1700" dirty="0" err="1"/>
              <a:t>Tolonen</a:t>
            </a:r>
            <a:r>
              <a:rPr lang="en-US" sz="1700" dirty="0"/>
              <a:t> M. 1973. </a:t>
            </a:r>
            <a:r>
              <a:rPr lang="en-US" sz="1700" dirty="0" smtClean="0"/>
              <a:t>Work </a:t>
            </a:r>
            <a:r>
              <a:rPr lang="en-US" sz="1700" dirty="0"/>
              <a:t>Environ Health 10:93-99. </a:t>
            </a:r>
            <a:endParaRPr lang="en-US" sz="1700" dirty="0" smtClean="0"/>
          </a:p>
          <a:p>
            <a:pPr lvl="2"/>
            <a:r>
              <a:rPr lang="en-US" sz="1700" dirty="0" err="1"/>
              <a:t>Nurminen</a:t>
            </a:r>
            <a:r>
              <a:rPr lang="en-US" sz="1700" dirty="0"/>
              <a:t> N, </a:t>
            </a:r>
            <a:r>
              <a:rPr lang="en-US" sz="1700" dirty="0" err="1"/>
              <a:t>Mutanen</a:t>
            </a:r>
            <a:r>
              <a:rPr lang="en-US" sz="1700" dirty="0"/>
              <a:t> P, </a:t>
            </a:r>
            <a:r>
              <a:rPr lang="en-US" sz="1700" dirty="0" err="1"/>
              <a:t>Tolonen</a:t>
            </a:r>
            <a:r>
              <a:rPr lang="en-US" sz="1700" dirty="0"/>
              <a:t> H, et al. 1982. </a:t>
            </a:r>
            <a:r>
              <a:rPr lang="en-US" sz="1700" dirty="0" smtClean="0"/>
              <a:t>Am </a:t>
            </a:r>
            <a:r>
              <a:rPr lang="en-US" sz="1700" dirty="0"/>
              <a:t>J </a:t>
            </a:r>
            <a:r>
              <a:rPr lang="en-US" sz="1700" dirty="0" err="1"/>
              <a:t>Epidemiol</a:t>
            </a:r>
            <a:r>
              <a:rPr lang="en-US" sz="1700" dirty="0"/>
              <a:t> 115: 107-</a:t>
            </a:r>
            <a:r>
              <a:rPr lang="en-US" sz="1700" dirty="0" err="1"/>
              <a:t>l18</a:t>
            </a:r>
            <a:r>
              <a:rPr lang="en-US" sz="1700" dirty="0"/>
              <a:t>. </a:t>
            </a:r>
            <a:endParaRPr lang="en-US" sz="1700" dirty="0" smtClean="0"/>
          </a:p>
          <a:p>
            <a:pPr lvl="2"/>
            <a:r>
              <a:rPr lang="en-US" sz="1700" dirty="0"/>
              <a:t>Sugimoto K, </a:t>
            </a:r>
            <a:r>
              <a:rPr lang="en-US" sz="1700" dirty="0" err="1"/>
              <a:t>Goto</a:t>
            </a:r>
            <a:r>
              <a:rPr lang="en-US" sz="1700" dirty="0"/>
              <a:t> S, Kanda S, et al. 1978. </a:t>
            </a:r>
            <a:r>
              <a:rPr lang="en-US" sz="1700" dirty="0" smtClean="0"/>
              <a:t>Stand </a:t>
            </a:r>
            <a:r>
              <a:rPr lang="en-US" sz="1700" dirty="0"/>
              <a:t>J Work Environ Health 4:151-158. </a:t>
            </a:r>
            <a:endParaRPr lang="en-US" sz="1700" dirty="0" smtClean="0"/>
          </a:p>
          <a:p>
            <a:pPr lvl="2"/>
            <a:r>
              <a:rPr lang="en-US" sz="1700" dirty="0"/>
              <a:t>Tiller JR, Schilling RS, Morris JM. 1968. </a:t>
            </a:r>
            <a:r>
              <a:rPr lang="en-US" sz="1700" dirty="0" smtClean="0"/>
              <a:t>Br </a:t>
            </a:r>
            <a:r>
              <a:rPr lang="en-US" sz="1700" dirty="0"/>
              <a:t>Med J 4:407-411. </a:t>
            </a:r>
            <a:endParaRPr lang="en-US" sz="1700" dirty="0" smtClean="0"/>
          </a:p>
          <a:p>
            <a:pPr lvl="2"/>
            <a:r>
              <a:rPr lang="en-US" sz="1700" dirty="0" err="1"/>
              <a:t>Tolonen</a:t>
            </a:r>
            <a:r>
              <a:rPr lang="en-US" sz="1700" dirty="0"/>
              <a:t> M, </a:t>
            </a:r>
            <a:r>
              <a:rPr lang="en-US" sz="1700" dirty="0" err="1"/>
              <a:t>Nurminen</a:t>
            </a:r>
            <a:r>
              <a:rPr lang="en-US" sz="1700" dirty="0"/>
              <a:t> M, </a:t>
            </a:r>
            <a:r>
              <a:rPr lang="en-US" sz="1700" dirty="0" err="1"/>
              <a:t>Hernberg</a:t>
            </a:r>
            <a:r>
              <a:rPr lang="en-US" sz="1700" dirty="0"/>
              <a:t> S. 1979. </a:t>
            </a:r>
            <a:r>
              <a:rPr lang="en-US" sz="1700" dirty="0" smtClean="0"/>
              <a:t>Stand </a:t>
            </a:r>
            <a:r>
              <a:rPr lang="en-US" sz="1700" dirty="0"/>
              <a:t>J Work Environ Health 5:109-114. </a:t>
            </a:r>
            <a:endParaRPr lang="en-US" sz="1700" dirty="0" smtClean="0"/>
          </a:p>
          <a:p>
            <a:pPr lvl="1"/>
            <a:r>
              <a:rPr lang="en-US" dirty="0" smtClean="0"/>
              <a:t>Increased total &amp; LDL cholesterol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 err="1" smtClean="0"/>
              <a:t>fibrolytic</a:t>
            </a:r>
            <a:r>
              <a:rPr lang="en-US" dirty="0" smtClean="0"/>
              <a:t> activity</a:t>
            </a: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Toxicity – chronic exposure</a:t>
            </a:r>
          </a:p>
          <a:p>
            <a:pPr lvl="1"/>
            <a:r>
              <a:rPr lang="en-US" dirty="0" smtClean="0"/>
              <a:t>Retinal toxicity</a:t>
            </a:r>
          </a:p>
          <a:p>
            <a:pPr lvl="2"/>
            <a:r>
              <a:rPr lang="en-US" dirty="0" smtClean="0"/>
              <a:t>Retinal </a:t>
            </a:r>
            <a:r>
              <a:rPr lang="en-US" dirty="0" err="1" smtClean="0"/>
              <a:t>microaneurysm</a:t>
            </a:r>
            <a:endParaRPr lang="en-US" dirty="0" smtClean="0"/>
          </a:p>
          <a:p>
            <a:pPr lvl="2"/>
            <a:r>
              <a:rPr lang="en-US" dirty="0" smtClean="0"/>
              <a:t>20-25% of workers v 4-8% of controls (Japanese &amp; US, but NOT in Finnish workers)</a:t>
            </a:r>
          </a:p>
          <a:p>
            <a:pPr lvl="3"/>
            <a:r>
              <a:rPr lang="en-US" dirty="0"/>
              <a:t>NIOSH. </a:t>
            </a:r>
            <a:r>
              <a:rPr lang="en-US" dirty="0" err="1"/>
              <a:t>1984a</a:t>
            </a:r>
            <a:r>
              <a:rPr lang="en-US" dirty="0"/>
              <a:t>. </a:t>
            </a:r>
            <a:r>
              <a:rPr lang="en-US" dirty="0" err="1" smtClean="0"/>
              <a:t>NTIS</a:t>
            </a:r>
            <a:r>
              <a:rPr lang="en-US" dirty="0" smtClean="0"/>
              <a:t>/</a:t>
            </a:r>
            <a:r>
              <a:rPr lang="en-US" dirty="0" err="1" smtClean="0"/>
              <a:t>PB85</a:t>
            </a:r>
            <a:r>
              <a:rPr lang="en-US" dirty="0" smtClean="0"/>
              <a:t>-110229</a:t>
            </a:r>
            <a:r>
              <a:rPr lang="en-US" dirty="0"/>
              <a:t>. </a:t>
            </a:r>
            <a:endParaRPr lang="en-US" dirty="0" smtClean="0"/>
          </a:p>
          <a:p>
            <a:pPr lvl="3"/>
            <a:r>
              <a:rPr lang="en-US" dirty="0" err="1"/>
              <a:t>Raitta</a:t>
            </a:r>
            <a:r>
              <a:rPr lang="en-US" dirty="0"/>
              <a:t> C, </a:t>
            </a:r>
            <a:r>
              <a:rPr lang="en-US" dirty="0" err="1"/>
              <a:t>Tolonen</a:t>
            </a:r>
            <a:r>
              <a:rPr lang="en-US" dirty="0"/>
              <a:t> M. 1975. </a:t>
            </a:r>
            <a:r>
              <a:rPr lang="en-US" dirty="0" smtClean="0"/>
              <a:t>Arch </a:t>
            </a:r>
            <a:r>
              <a:rPr lang="en-US" dirty="0" err="1"/>
              <a:t>Klin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dirty="0" err="1"/>
              <a:t>Ophthalmol</a:t>
            </a:r>
            <a:r>
              <a:rPr lang="en-US" dirty="0"/>
              <a:t> 195:149-54. </a:t>
            </a:r>
            <a:endParaRPr lang="en-US" dirty="0" smtClean="0"/>
          </a:p>
          <a:p>
            <a:pPr lvl="3"/>
            <a:r>
              <a:rPr lang="en-US" dirty="0"/>
              <a:t>Sugimoto K, </a:t>
            </a:r>
            <a:r>
              <a:rPr lang="en-US" dirty="0" err="1"/>
              <a:t>Goto</a:t>
            </a:r>
            <a:r>
              <a:rPr lang="en-US" dirty="0"/>
              <a:t> S, Kanda S, et al. 1978. </a:t>
            </a:r>
            <a:r>
              <a:rPr lang="en-US" dirty="0" smtClean="0"/>
              <a:t>Stand </a:t>
            </a:r>
            <a:r>
              <a:rPr lang="en-US" dirty="0"/>
              <a:t>J Work Environ Health 4:151-158. </a:t>
            </a:r>
          </a:p>
          <a:p>
            <a:pPr lvl="3"/>
            <a:r>
              <a:rPr lang="en-US" dirty="0" smtClean="0"/>
              <a:t>Sugimoto </a:t>
            </a:r>
            <a:r>
              <a:rPr lang="en-US" dirty="0"/>
              <a:t>K, </a:t>
            </a:r>
            <a:r>
              <a:rPr lang="en-US" dirty="0" err="1"/>
              <a:t>Goto</a:t>
            </a:r>
            <a:r>
              <a:rPr lang="en-US" dirty="0"/>
              <a:t> S, Taniguchi H, et al. 1977.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Arch </a:t>
            </a:r>
            <a:r>
              <a:rPr lang="en-US" dirty="0" err="1"/>
              <a:t>Occup</a:t>
            </a:r>
            <a:r>
              <a:rPr lang="en-US" dirty="0"/>
              <a:t> Environ Health 39:97-101. </a:t>
            </a:r>
            <a:endParaRPr lang="en-US" dirty="0" smtClean="0"/>
          </a:p>
          <a:p>
            <a:pPr lvl="3"/>
            <a:r>
              <a:rPr lang="en-US" dirty="0" err="1"/>
              <a:t>Tolonen</a:t>
            </a:r>
            <a:r>
              <a:rPr lang="en-US" dirty="0"/>
              <a:t> M, </a:t>
            </a:r>
            <a:r>
              <a:rPr lang="en-US" dirty="0" err="1"/>
              <a:t>Hernberg</a:t>
            </a:r>
            <a:r>
              <a:rPr lang="en-US" dirty="0"/>
              <a:t> S, </a:t>
            </a:r>
            <a:r>
              <a:rPr lang="en-US" dirty="0" err="1"/>
              <a:t>Nordman</a:t>
            </a:r>
            <a:r>
              <a:rPr lang="en-US" dirty="0"/>
              <a:t> CH, et al. 1976.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Arch </a:t>
            </a:r>
            <a:r>
              <a:rPr lang="en-US" dirty="0" err="1"/>
              <a:t>Occup</a:t>
            </a:r>
            <a:r>
              <a:rPr lang="en-US" dirty="0"/>
              <a:t> Environ Health 37:249-264. </a:t>
            </a:r>
            <a:endParaRPr lang="en-US" dirty="0" smtClean="0"/>
          </a:p>
          <a:p>
            <a:pPr lvl="2"/>
            <a:r>
              <a:rPr lang="en-US" dirty="0" smtClean="0"/>
              <a:t>Delayed choroidal filling (due to rigid retinal arteries)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48191" r="35526" b="8076"/>
          <a:stretch/>
        </p:blipFill>
        <p:spPr bwMode="auto">
          <a:xfrm>
            <a:off x="5943600" y="0"/>
            <a:ext cx="31930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Toxicity – chronic exposure</a:t>
            </a:r>
          </a:p>
          <a:p>
            <a:pPr lvl="1"/>
            <a:r>
              <a:rPr lang="en-US" dirty="0" smtClean="0"/>
              <a:t>Neuropathy </a:t>
            </a:r>
          </a:p>
          <a:p>
            <a:pPr lvl="2"/>
            <a:r>
              <a:rPr lang="en-US" dirty="0" smtClean="0"/>
              <a:t>Dose related reduction in motor nerve conduction in workers exposed to </a:t>
            </a:r>
            <a:r>
              <a:rPr lang="en-US" dirty="0" err="1" smtClean="0"/>
              <a:t>CS2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Johnson</a:t>
            </a:r>
          </a:p>
          <a:p>
            <a:pPr lvl="3"/>
            <a:r>
              <a:rPr lang="en-US" dirty="0" err="1" smtClean="0"/>
              <a:t>Rujen</a:t>
            </a:r>
            <a:r>
              <a:rPr lang="en-US" dirty="0" smtClean="0"/>
              <a:t> 90,93</a:t>
            </a:r>
          </a:p>
          <a:p>
            <a:pPr lvl="3"/>
            <a:r>
              <a:rPr lang="en-US" dirty="0" err="1" smtClean="0"/>
              <a:t>Sikora</a:t>
            </a:r>
            <a:r>
              <a:rPr lang="en-US" dirty="0" smtClean="0"/>
              <a:t> 90</a:t>
            </a:r>
          </a:p>
          <a:p>
            <a:pPr lvl="1"/>
            <a:r>
              <a:rPr lang="en-US" dirty="0" smtClean="0"/>
              <a:t>Tremor, parkinsonism</a:t>
            </a:r>
          </a:p>
          <a:p>
            <a:pPr lvl="1"/>
            <a:r>
              <a:rPr lang="en-US" dirty="0" smtClean="0"/>
              <a:t>Cerebral atrophy</a:t>
            </a:r>
          </a:p>
          <a:p>
            <a:pPr lvl="2"/>
            <a:r>
              <a:rPr lang="en-US" dirty="0" err="1" smtClean="0"/>
              <a:t>Aaserud</a:t>
            </a:r>
            <a:r>
              <a:rPr lang="en-US" dirty="0" smtClean="0"/>
              <a:t> 88</a:t>
            </a:r>
          </a:p>
          <a:p>
            <a:pPr lvl="1"/>
            <a:r>
              <a:rPr lang="en-US" dirty="0" smtClean="0"/>
              <a:t>Cognitive/neuropsychological – mixed studies</a:t>
            </a:r>
          </a:p>
          <a:p>
            <a:pPr lvl="1"/>
            <a:endParaRPr lang="en-US" dirty="0" smtClean="0"/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</a:t>
            </a:r>
            <a:r>
              <a:rPr lang="en-US" baseline="-25000" dirty="0" err="1" smtClean="0"/>
              <a:t>2</a:t>
            </a:r>
            <a:endParaRPr lang="en-US" baseline="-25000" dirty="0" smtClean="0"/>
          </a:p>
          <a:p>
            <a:r>
              <a:rPr lang="en-US" dirty="0" smtClean="0"/>
              <a:t>Production – worldwide</a:t>
            </a:r>
          </a:p>
          <a:p>
            <a:pPr lvl="1"/>
            <a:r>
              <a:rPr lang="pt-BR" dirty="0"/>
              <a:t>2 CH</a:t>
            </a:r>
            <a:r>
              <a:rPr lang="pt-BR" baseline="-25000" dirty="0"/>
              <a:t>4</a:t>
            </a:r>
            <a:r>
              <a:rPr lang="pt-BR" dirty="0"/>
              <a:t> + S</a:t>
            </a:r>
            <a:r>
              <a:rPr lang="pt-BR" baseline="-25000" dirty="0"/>
              <a:t>8</a:t>
            </a:r>
            <a:r>
              <a:rPr lang="pt-BR" dirty="0"/>
              <a:t> </a:t>
            </a:r>
            <a:r>
              <a:rPr lang="pt-BR" dirty="0" smtClean="0"/>
              <a:t>→ </a:t>
            </a:r>
            <a:r>
              <a:rPr lang="pt-BR" dirty="0"/>
              <a:t>2 CS</a:t>
            </a:r>
            <a:r>
              <a:rPr lang="pt-BR" baseline="-25000" dirty="0"/>
              <a:t>2</a:t>
            </a:r>
            <a:r>
              <a:rPr lang="pt-BR" dirty="0"/>
              <a:t> + 4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</a:t>
            </a:r>
          </a:p>
          <a:p>
            <a:pPr lvl="2"/>
            <a:r>
              <a:rPr lang="pt-BR" dirty="0" smtClean="0"/>
              <a:t>Natural gas</a:t>
            </a:r>
          </a:p>
          <a:p>
            <a:pPr lvl="2"/>
            <a:r>
              <a:rPr lang="pt-BR" dirty="0" smtClean="0"/>
              <a:t>Silica gel/alumina catalysts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53" y="12192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0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Disulfiram reactions:</a:t>
            </a:r>
          </a:p>
          <a:p>
            <a:pPr lvl="1"/>
            <a:r>
              <a:rPr lang="en-US" dirty="0" err="1" smtClean="0"/>
              <a:t>CS2</a:t>
            </a:r>
            <a:r>
              <a:rPr lang="en-US" dirty="0" smtClean="0"/>
              <a:t> inhibits aldehyde dehydrogenase slightly</a:t>
            </a:r>
          </a:p>
          <a:p>
            <a:pPr lvl="1"/>
            <a:r>
              <a:rPr lang="en-US" dirty="0" smtClean="0"/>
              <a:t>Unlikely – at </a:t>
            </a:r>
            <a:r>
              <a:rPr lang="en-US" dirty="0" err="1" smtClean="0"/>
              <a:t>80mg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 err="1" smtClean="0"/>
              <a:t>ETOH</a:t>
            </a:r>
            <a:r>
              <a:rPr lang="en-US" dirty="0" smtClean="0"/>
              <a:t> &amp; </a:t>
            </a:r>
            <a:r>
              <a:rPr lang="en-US" dirty="0" err="1" smtClean="0"/>
              <a:t>10ppm</a:t>
            </a:r>
            <a:r>
              <a:rPr lang="en-US" dirty="0" smtClean="0"/>
              <a:t> </a:t>
            </a:r>
            <a:r>
              <a:rPr lang="en-US" dirty="0" err="1" smtClean="0"/>
              <a:t>CS2</a:t>
            </a:r>
            <a:endParaRPr lang="en-US" dirty="0" smtClean="0"/>
          </a:p>
          <a:p>
            <a:pPr lvl="2"/>
            <a:r>
              <a:rPr lang="en-US" sz="1800" dirty="0" err="1"/>
              <a:t>Freundt</a:t>
            </a:r>
            <a:r>
              <a:rPr lang="en-US" sz="1800" dirty="0"/>
              <a:t> KJ, </a:t>
            </a:r>
            <a:r>
              <a:rPr lang="en-US" sz="1800" dirty="0" err="1"/>
              <a:t>Lieberwirth</a:t>
            </a:r>
            <a:r>
              <a:rPr lang="en-US" sz="1800" dirty="0"/>
              <a:t> K, </a:t>
            </a:r>
            <a:r>
              <a:rPr lang="en-US" sz="1800" dirty="0" err="1"/>
              <a:t>Netz</a:t>
            </a:r>
            <a:r>
              <a:rPr lang="en-US" sz="1800" dirty="0"/>
              <a:t> H, et al. 1976.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Arch </a:t>
            </a:r>
            <a:r>
              <a:rPr lang="en-US" sz="1800" dirty="0" err="1"/>
              <a:t>Occup</a:t>
            </a:r>
            <a:r>
              <a:rPr lang="en-US" sz="1800" dirty="0"/>
              <a:t> Environ Health 37:35-46. 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" b="23916"/>
          <a:stretch/>
        </p:blipFill>
        <p:spPr bwMode="auto">
          <a:xfrm>
            <a:off x="1140734" y="1524000"/>
            <a:ext cx="666727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"/>
          <a:stretch/>
        </p:blipFill>
        <p:spPr bwMode="auto">
          <a:xfrm>
            <a:off x="3124200" y="4114799"/>
            <a:ext cx="2700338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Global Harmonized System of Classification and Labeling of Chemicals (GHS)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Labeling:</a:t>
            </a:r>
          </a:p>
          <a:p>
            <a:pPr lvl="1"/>
            <a:r>
              <a:rPr lang="en-US" dirty="0" smtClean="0"/>
              <a:t>Identification of product</a:t>
            </a:r>
          </a:p>
          <a:p>
            <a:pPr lvl="1"/>
            <a:r>
              <a:rPr lang="en-US" dirty="0" smtClean="0"/>
              <a:t>Signal word:  Danger or Warning</a:t>
            </a:r>
          </a:p>
          <a:p>
            <a:pPr lvl="1"/>
            <a:r>
              <a:rPr lang="en-US" dirty="0" smtClean="0"/>
              <a:t>Hazard and precautionary statements</a:t>
            </a:r>
          </a:p>
          <a:p>
            <a:pPr lvl="1"/>
            <a:r>
              <a:rPr lang="en-US" dirty="0" smtClean="0"/>
              <a:t>Identity of the supplier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" b="24388"/>
          <a:stretch/>
        </p:blipFill>
        <p:spPr bwMode="auto">
          <a:xfrm>
            <a:off x="4786473" y="5181600"/>
            <a:ext cx="411479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Global Harmonized System of Classification and Labeling of Chemicals (GHS)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3813"/>
            <a:ext cx="7233735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7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National Fire Protection Association (</a:t>
            </a:r>
            <a:r>
              <a:rPr lang="en-US" dirty="0" err="1" smtClean="0">
                <a:solidFill>
                  <a:srgbClr val="FFFF00"/>
                </a:solidFill>
              </a:rPr>
              <a:t>NFPA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2312"/>
            <a:ext cx="7315200" cy="565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9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87" y="1447800"/>
            <a:ext cx="5867400" cy="49740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Flammable</a:t>
            </a:r>
          </a:p>
          <a:p>
            <a:r>
              <a:rPr lang="en-US" dirty="0" smtClean="0"/>
              <a:t>“Acute toxicity”</a:t>
            </a:r>
          </a:p>
          <a:p>
            <a:r>
              <a:rPr lang="en-US" dirty="0" smtClean="0"/>
              <a:t>Organ toxicity</a:t>
            </a:r>
          </a:p>
          <a:p>
            <a:endParaRPr lang="en-US" dirty="0"/>
          </a:p>
          <a:p>
            <a:r>
              <a:rPr lang="en-US" dirty="0" smtClean="0"/>
              <a:t>3: can cause serious or permanent injury</a:t>
            </a:r>
          </a:p>
          <a:p>
            <a:r>
              <a:rPr lang="en-US" dirty="0" smtClean="0"/>
              <a:t>4: vaporize/burn at normal temp</a:t>
            </a:r>
          </a:p>
          <a:p>
            <a:r>
              <a:rPr lang="en-US" dirty="0" smtClean="0"/>
              <a:t>0: Stable</a:t>
            </a:r>
          </a:p>
          <a:p>
            <a:r>
              <a:rPr lang="en-US" dirty="0" smtClean="0"/>
              <a:t>No “special hazard”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" b="24388"/>
          <a:stretch/>
        </p:blipFill>
        <p:spPr bwMode="auto">
          <a:xfrm>
            <a:off x="5019677" y="1676400"/>
            <a:ext cx="411479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12" y="3788927"/>
            <a:ext cx="2993088" cy="23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 more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www.atsdr.cdc.gov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toxprofiles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tp.asp?id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474&amp;tid</a:t>
            </a:r>
            <a:r>
              <a:rPr lang="en-US" dirty="0" smtClean="0">
                <a:hlinkClick r:id="rId2"/>
              </a:rPr>
              <a:t>=84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 and discussion…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brucesussman.com/wp-content/uploads/2011/12/ohsu-tram-view-portland-mt-hood-oreg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2587"/>
            <a:ext cx="9254067" cy="5205413"/>
          </a:xfrm>
          <a:prstGeom prst="rect">
            <a:avLst/>
          </a:prstGeom>
          <a:noFill/>
        </p:spPr>
      </p:pic>
      <p:pic>
        <p:nvPicPr>
          <p:cNvPr id="15366" name="Picture 6" descr="http://continuumliving.us/wp-content/uploads/2011/12/logo_oh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1828800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0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disulfide – </a:t>
            </a:r>
          </a:p>
          <a:p>
            <a:pPr lvl="1"/>
            <a:r>
              <a:rPr lang="en-US" dirty="0" smtClean="0"/>
              <a:t>Colorless / yellow</a:t>
            </a:r>
          </a:p>
          <a:p>
            <a:pPr lvl="1"/>
            <a:r>
              <a:rPr lang="en-US" dirty="0" smtClean="0"/>
              <a:t>Volatile</a:t>
            </a:r>
          </a:p>
          <a:p>
            <a:pPr lvl="2"/>
            <a:r>
              <a:rPr lang="en-US" dirty="0" smtClean="0"/>
              <a:t>Vapor accumulates along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disulfide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Uses:</a:t>
            </a:r>
          </a:p>
          <a:p>
            <a:pPr lvl="1"/>
            <a:r>
              <a:rPr lang="en-US" dirty="0" smtClean="0"/>
              <a:t>Viscose rayon production</a:t>
            </a:r>
          </a:p>
          <a:p>
            <a:pPr lvl="1"/>
            <a:r>
              <a:rPr lang="en-US" dirty="0" smtClean="0"/>
              <a:t>Cellulose production</a:t>
            </a:r>
          </a:p>
          <a:p>
            <a:pPr lvl="1"/>
            <a:r>
              <a:rPr lang="en-US" dirty="0" smtClean="0"/>
              <a:t>Building block for </a:t>
            </a:r>
          </a:p>
          <a:p>
            <a:pPr lvl="2"/>
            <a:r>
              <a:rPr lang="en-US" dirty="0" smtClean="0"/>
              <a:t>Fungicides/soil fumigants</a:t>
            </a:r>
          </a:p>
          <a:p>
            <a:pPr lvl="2"/>
            <a:r>
              <a:rPr lang="en-US" dirty="0" smtClean="0"/>
              <a:t>Xanthates (used in mining)</a:t>
            </a:r>
          </a:p>
          <a:p>
            <a:pPr lvl="2"/>
            <a:r>
              <a:rPr lang="en-US" dirty="0" smtClean="0"/>
              <a:t>Accelerators (for rubber vulcanization)</a:t>
            </a:r>
          </a:p>
          <a:p>
            <a:pPr lvl="2"/>
            <a:r>
              <a:rPr lang="en-US" dirty="0" smtClean="0"/>
              <a:t>Pharmaceuticals</a:t>
            </a:r>
          </a:p>
          <a:p>
            <a:pPr lvl="2"/>
            <a:r>
              <a:rPr lang="en-US" dirty="0" smtClean="0"/>
              <a:t>Carbon tetrachloride</a:t>
            </a:r>
          </a:p>
          <a:p>
            <a:pPr lvl="1"/>
            <a:r>
              <a:rPr lang="en-US" dirty="0" smtClean="0"/>
              <a:t>Solvent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“Artificial silk”</a:t>
            </a:r>
          </a:p>
          <a:p>
            <a:r>
              <a:rPr lang="en-US" dirty="0" smtClean="0"/>
              <a:t>“Art silk”</a:t>
            </a:r>
          </a:p>
          <a:p>
            <a:r>
              <a:rPr lang="en-US" dirty="0" smtClean="0"/>
              <a:t>Woven &amp; knitted</a:t>
            </a:r>
          </a:p>
          <a:p>
            <a:r>
              <a:rPr lang="en-US" dirty="0" smtClean="0"/>
              <a:t>Easily dyed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0164" y="1447800"/>
            <a:ext cx="3497263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10" y="3867150"/>
            <a:ext cx="392080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64" y="4267200"/>
            <a:ext cx="379639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Cellulosic fiber</a:t>
            </a:r>
            <a:endParaRPr lang="en-US" dirty="0"/>
          </a:p>
          <a:p>
            <a:pPr lvl="1"/>
            <a:r>
              <a:rPr lang="en-US" dirty="0" smtClean="0"/>
              <a:t>Similar to cotton (but polymer length is shorter)</a:t>
            </a:r>
          </a:p>
          <a:p>
            <a:r>
              <a:rPr lang="en-US" dirty="0" smtClean="0"/>
              <a:t>Produced using cellulose:	</a:t>
            </a:r>
          </a:p>
          <a:p>
            <a:pPr lvl="1"/>
            <a:r>
              <a:rPr lang="en-US" dirty="0" smtClean="0"/>
              <a:t>Wood pulp</a:t>
            </a:r>
          </a:p>
          <a:p>
            <a:pPr lvl="1"/>
            <a:r>
              <a:rPr lang="en-US" dirty="0" smtClean="0"/>
              <a:t>Bamboo</a:t>
            </a:r>
          </a:p>
          <a:p>
            <a:pPr lvl="1"/>
            <a:r>
              <a:rPr lang="en-US" dirty="0" smtClean="0"/>
              <a:t>Sugar cane</a:t>
            </a:r>
          </a:p>
          <a:p>
            <a:r>
              <a:rPr lang="en-US" dirty="0" smtClean="0"/>
              <a:t>Add sodium hydroxide (alkali cellulose)</a:t>
            </a:r>
          </a:p>
          <a:p>
            <a:r>
              <a:rPr lang="en-US" dirty="0" smtClean="0"/>
              <a:t>Add carbon disulfide (sodium cellulose xanthate) </a:t>
            </a:r>
          </a:p>
          <a:p>
            <a:pPr lvl="2"/>
            <a:r>
              <a:rPr lang="en-US" dirty="0" smtClean="0"/>
              <a:t>Xanthate = </a:t>
            </a:r>
            <a:r>
              <a:rPr lang="en-US" dirty="0" err="1" smtClean="0"/>
              <a:t>ROCS</a:t>
            </a:r>
            <a:r>
              <a:rPr lang="en-US" baseline="-25000" dirty="0" err="1" smtClean="0"/>
              <a:t>2</a:t>
            </a:r>
            <a:r>
              <a:rPr lang="en-US" baseline="30000" dirty="0" smtClean="0"/>
              <a:t>-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</a:p>
          <a:p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6"/>
          <a:stretch/>
        </p:blipFill>
        <p:spPr bwMode="auto">
          <a:xfrm>
            <a:off x="5410200" y="2743200"/>
            <a:ext cx="3425825" cy="14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2411730" cy="122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Sodium cellulose xanthate </a:t>
            </a:r>
          </a:p>
          <a:p>
            <a:pPr lvl="1"/>
            <a:r>
              <a:rPr lang="en-US" dirty="0" smtClean="0"/>
              <a:t>Ripening (polymerization)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Extrude through sulfuric acid</a:t>
            </a:r>
          </a:p>
          <a:p>
            <a:pPr lvl="1"/>
            <a:r>
              <a:rPr lang="en-US" dirty="0" smtClean="0"/>
              <a:t>Yields rayon </a:t>
            </a:r>
          </a:p>
          <a:p>
            <a:pPr lvl="2"/>
            <a:r>
              <a:rPr lang="en-US" dirty="0" smtClean="0"/>
              <a:t>Pure cellulose</a:t>
            </a:r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2" b="9796"/>
          <a:stretch/>
        </p:blipFill>
        <p:spPr bwMode="auto">
          <a:xfrm>
            <a:off x="5687695" y="1676400"/>
            <a:ext cx="3425825" cy="210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6" b="13860"/>
          <a:stretch/>
        </p:blipFill>
        <p:spPr bwMode="auto">
          <a:xfrm>
            <a:off x="5687695" y="4953000"/>
            <a:ext cx="335280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77" y="1600200"/>
            <a:ext cx="34848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93" y="1711988"/>
            <a:ext cx="3424107" cy="49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1752600"/>
            <a:ext cx="3352802" cy="49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Viscous Rayon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974073"/>
          </a:xfrm>
        </p:spPr>
        <p:txBody>
          <a:bodyPr>
            <a:normAutofit/>
          </a:bodyPr>
          <a:lstStyle/>
          <a:p>
            <a:r>
              <a:rPr lang="en-US" dirty="0" smtClean="0"/>
              <a:t>Extruded through spinnerets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43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" y="2819400"/>
            <a:ext cx="48985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</TotalTime>
  <Words>773</Words>
  <Application>Microsoft Office PowerPoint</Application>
  <PresentationFormat>On-screen Show (4:3)</PresentationFormat>
  <Paragraphs>157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Carbon disulfide</vt:lpstr>
      <vt:lpstr>Carbon disulfide</vt:lpstr>
      <vt:lpstr>Carbon disulfide</vt:lpstr>
      <vt:lpstr>Carbon disulfide</vt:lpstr>
      <vt:lpstr>Viscous Rayon</vt:lpstr>
      <vt:lpstr>Viscous Rayon</vt:lpstr>
      <vt:lpstr>Viscous Rayon</vt:lpstr>
      <vt:lpstr>Viscous Rayon</vt:lpstr>
      <vt:lpstr>Viscous Rayon</vt:lpstr>
      <vt:lpstr>Viscous Rayon</vt:lpstr>
      <vt:lpstr>Viscous Rayon</vt:lpstr>
      <vt:lpstr>Carbon disulfide</vt:lpstr>
      <vt:lpstr>Carbon disulfide</vt:lpstr>
      <vt:lpstr>Carbon disulfide</vt:lpstr>
      <vt:lpstr>PowerPoint Presentation</vt:lpstr>
      <vt:lpstr>Carbon disulfide</vt:lpstr>
      <vt:lpstr>Carbon disulfide</vt:lpstr>
      <vt:lpstr>Carbon disulfide</vt:lpstr>
      <vt:lpstr>Carbon disulfide</vt:lpstr>
      <vt:lpstr>Carbon disulfide</vt:lpstr>
      <vt:lpstr>Carbon disulfide</vt:lpstr>
      <vt:lpstr>Global Harmonized System of Classification and Labeling of Chemicals (GHS)</vt:lpstr>
      <vt:lpstr>Global Harmonized System of Classification and Labeling of Chemicals (GHS)</vt:lpstr>
      <vt:lpstr>National Fire Protection Association (NFPA)</vt:lpstr>
      <vt:lpstr>Carbon disulfide</vt:lpstr>
      <vt:lpstr>For more information</vt:lpstr>
      <vt:lpstr>Questions and discussion…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Anti-fouling paints on ships</dc:title>
  <dc:creator>Rob Hendrickson</dc:creator>
  <cp:lastModifiedBy>Rob Hendrickson</cp:lastModifiedBy>
  <cp:revision>30</cp:revision>
  <dcterms:created xsi:type="dcterms:W3CDTF">2015-04-28T17:50:36Z</dcterms:created>
  <dcterms:modified xsi:type="dcterms:W3CDTF">2018-02-07T23:53:12Z</dcterms:modified>
</cp:coreProperties>
</file>